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0" r:id="rId3"/>
    <p:sldId id="275" r:id="rId4"/>
    <p:sldId id="276" r:id="rId5"/>
    <p:sldId id="281" r:id="rId6"/>
    <p:sldId id="277" r:id="rId7"/>
    <p:sldId id="278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ACE0"/>
    <a:srgbClr val="E1554B"/>
    <a:srgbClr val="F4A840"/>
    <a:srgbClr val="E398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04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89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68DDE-C008-49ED-861E-C6CC3A787F2C}" type="datetimeFigureOut">
              <a:rPr kumimoji="1" lang="ja-JP" altLang="en-US" smtClean="0"/>
              <a:t>2019/12/27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26982-91E7-4A58-8F13-EE1187F92C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1604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DEB0F-D423-439D-91FB-07C4914B512A}" type="datetimeFigureOut">
              <a:rPr kumimoji="1" lang="ja-JP" altLang="en-US" smtClean="0"/>
              <a:t>2019/12/27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53CFF-046A-4AAE-AA0B-8EAA32893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384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0150" y="1790058"/>
            <a:ext cx="6743700" cy="123444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200" baseline="0">
                <a:solidFill>
                  <a:srgbClr val="262626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3264408"/>
            <a:ext cx="5101209" cy="92992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26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0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253313" y="1593939"/>
            <a:ext cx="4269260" cy="28063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627604" y="1593939"/>
            <a:ext cx="4269260" cy="28063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69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3312" y="1238746"/>
            <a:ext cx="4269261" cy="528065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3313" y="2131458"/>
            <a:ext cx="4269260" cy="28063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2131457"/>
            <a:ext cx="4143127" cy="2806301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4"/>
          </p:nvPr>
        </p:nvSpPr>
        <p:spPr>
          <a:xfrm>
            <a:off x="4627603" y="1238746"/>
            <a:ext cx="4269261" cy="528065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425" b="0" cap="all" spc="75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0202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492" y="410125"/>
            <a:ext cx="4077729" cy="7266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1650">
                <a:solidFill>
                  <a:srgbClr val="262626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51435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491" y="1266568"/>
            <a:ext cx="4077729" cy="3671192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125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93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3313" y="410933"/>
            <a:ext cx="6894363" cy="71971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352" y="1637270"/>
            <a:ext cx="5797296" cy="2667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2544" y="4663440"/>
            <a:ext cx="274320" cy="27432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825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7" t="32027" r="3504" b="31467"/>
          <a:stretch/>
        </p:blipFill>
        <p:spPr>
          <a:xfrm>
            <a:off x="7428128" y="552614"/>
            <a:ext cx="1553984" cy="436348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300" y="4835220"/>
            <a:ext cx="787400" cy="23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9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2" r:id="rId3"/>
    <p:sldLayoutId id="2147483713" r:id="rId4"/>
    <p:sldLayoutId id="2147483717" r:id="rId5"/>
  </p:sldLayoutIdLst>
  <p:hf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kumimoji="1" sz="2400" b="1" i="0" kern="1200" cap="none" spc="15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29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143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kumimoji="1"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8580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kumimoji="1"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57250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kumimoji="1"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84647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13235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013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12081" indent="-171450" algn="l" defTabSz="685800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1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6.emf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13.gi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6.emf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1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cap="none" dirty="0" smtClean="0"/>
              <a:t>Infoblox Grid</a:t>
            </a:r>
            <a:r>
              <a:rPr kumimoji="1" lang="ja-JP" altLang="en-US" cap="none" dirty="0" smtClean="0"/>
              <a:t>説明資料</a:t>
            </a:r>
            <a:endParaRPr kumimoji="1" lang="ja-JP" altLang="en-US" cap="none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株式会社テリロジー </a:t>
            </a:r>
            <a:r>
              <a:rPr lang="en-US" altLang="ja-JP" dirty="0" smtClean="0"/>
              <a:t>C&amp;S</a:t>
            </a:r>
            <a:r>
              <a:rPr lang="ja-JP" altLang="en-US" dirty="0" smtClean="0"/>
              <a:t>技術統括部</a:t>
            </a:r>
            <a:endParaRPr lang="en-US" altLang="ja-JP" dirty="0" smtClean="0"/>
          </a:p>
          <a:p>
            <a:r>
              <a:rPr lang="en-US" altLang="ja-JP" smtClean="0"/>
              <a:t>2019/12/27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39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AGENDA</a:t>
            </a:r>
            <a:endParaRPr lang="en-US" altLang="ja-JP" dirty="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idx="1"/>
          </p:nvPr>
        </p:nvSpPr>
        <p:spPr>
          <a:xfrm>
            <a:off x="1673352" y="1422398"/>
            <a:ext cx="5797296" cy="2928804"/>
          </a:xfrm>
        </p:spPr>
        <p:txBody>
          <a:bodyPr/>
          <a:lstStyle/>
          <a:p>
            <a:r>
              <a:rPr kumimoji="1" lang="en-US" altLang="ja-JP" dirty="0" smtClean="0"/>
              <a:t>Grid</a:t>
            </a:r>
            <a:r>
              <a:rPr kumimoji="1" lang="ja-JP" altLang="en-US" dirty="0" smtClean="0"/>
              <a:t> 機能概要</a:t>
            </a:r>
            <a:endParaRPr kumimoji="1" lang="en-US" altLang="ja-JP" dirty="0" smtClean="0"/>
          </a:p>
          <a:p>
            <a:r>
              <a:rPr lang="en-US" altLang="ja-JP" dirty="0" smtClean="0"/>
              <a:t>Grid</a:t>
            </a:r>
            <a:r>
              <a:rPr lang="ja-JP" altLang="en-US" dirty="0" smtClean="0"/>
              <a:t>の役割</a:t>
            </a:r>
            <a:endParaRPr kumimoji="1" lang="en-US" altLang="ja-JP" dirty="0" smtClean="0"/>
          </a:p>
          <a:p>
            <a:r>
              <a:rPr kumimoji="1" lang="en-US" altLang="ja-JP" dirty="0" smtClean="0"/>
              <a:t>Grid</a:t>
            </a:r>
            <a:r>
              <a:rPr kumimoji="1" lang="ja-JP" altLang="en-US" dirty="0" smtClean="0"/>
              <a:t>構成イメージ</a:t>
            </a:r>
            <a:endParaRPr kumimoji="1" lang="en-US" altLang="ja-JP" dirty="0" smtClean="0"/>
          </a:p>
          <a:p>
            <a:r>
              <a:rPr lang="ja-JP" altLang="en-US" dirty="0" smtClean="0"/>
              <a:t>メリット① バージョンアップの簡易性</a:t>
            </a:r>
            <a:endParaRPr lang="en-US" altLang="ja-JP" dirty="0" smtClean="0"/>
          </a:p>
          <a:p>
            <a:r>
              <a:rPr lang="ja-JP" altLang="en-US" dirty="0" smtClean="0"/>
              <a:t>メリット② 障害時の迅速・容易な</a:t>
            </a:r>
            <a:r>
              <a:rPr lang="ja-JP" altLang="en-US" dirty="0" smtClean="0"/>
              <a:t>復旧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30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Grid</a:t>
            </a:r>
            <a:r>
              <a:rPr lang="ja-JP" altLang="en-US" dirty="0"/>
              <a:t> 機能</a:t>
            </a:r>
            <a:r>
              <a:rPr lang="ja-JP" altLang="en-US" dirty="0" smtClean="0"/>
              <a:t>概要</a:t>
            </a:r>
            <a:endParaRPr kumimoji="1" lang="ja-JP" altLang="en-US" dirty="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idx="1"/>
          </p:nvPr>
        </p:nvSpPr>
        <p:spPr>
          <a:xfrm>
            <a:off x="253313" y="1257307"/>
            <a:ext cx="5133560" cy="326389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kumimoji="1" lang="en-US" altLang="ja-JP" b="1" dirty="0" smtClean="0"/>
              <a:t>Infoblox</a:t>
            </a:r>
            <a:r>
              <a:rPr kumimoji="1" lang="ja-JP" altLang="en-US" b="1" dirty="0" smtClean="0"/>
              <a:t> の</a:t>
            </a:r>
            <a:r>
              <a:rPr lang="ja-JP" altLang="en-US" b="1" dirty="0"/>
              <a:t>分散</a:t>
            </a:r>
            <a:r>
              <a:rPr kumimoji="1" lang="ja-JP" altLang="en-US" b="1" dirty="0" smtClean="0"/>
              <a:t>配置、統合管理を実現</a:t>
            </a:r>
            <a:endParaRPr kumimoji="1" lang="en-US" altLang="ja-JP" b="1" dirty="0" smtClean="0"/>
          </a:p>
          <a:p>
            <a:pPr marL="171450" lvl="1" indent="0">
              <a:buNone/>
            </a:pPr>
            <a:r>
              <a:rPr lang="en-US" altLang="ja-JP" sz="1200" dirty="0" smtClean="0"/>
              <a:t>Grid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Master</a:t>
            </a:r>
            <a:r>
              <a:rPr lang="ja-JP" altLang="en-US" sz="1200" dirty="0" smtClean="0"/>
              <a:t>で、すべての</a:t>
            </a:r>
            <a:r>
              <a:rPr lang="en-US" altLang="ja-JP" sz="1200" dirty="0" smtClean="0"/>
              <a:t>Grid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Member(s)</a:t>
            </a:r>
            <a:r>
              <a:rPr lang="ja-JP" altLang="en-US" sz="1200" smtClean="0"/>
              <a:t> を</a:t>
            </a:r>
            <a:r>
              <a:rPr lang="ja-JP" altLang="en-US" sz="1200" dirty="0" smtClean="0"/>
              <a:t>統合管理することができます。各メンバーサーバの操作だけではなく、パッチ適用やアップグレード等も</a:t>
            </a:r>
            <a:r>
              <a:rPr lang="en-US" altLang="ja-JP" sz="1200" dirty="0" smtClean="0"/>
              <a:t>Grid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Master</a:t>
            </a:r>
            <a:r>
              <a:rPr lang="ja-JP" altLang="en-US" sz="1200" dirty="0" smtClean="0"/>
              <a:t>から簡単に操作できるため、機器を個別に管理する必要なく、運用コストを大幅に削減することが可能です。</a:t>
            </a:r>
            <a:endParaRPr lang="en-US" altLang="ja-JP" sz="1200" dirty="0" smtClean="0"/>
          </a:p>
          <a:p>
            <a:pPr>
              <a:buFont typeface="Wingdings" panose="05000000000000000000" pitchFamily="2" charset="2"/>
              <a:buChar char="u"/>
            </a:pPr>
            <a:r>
              <a:rPr kumimoji="1" lang="ja-JP" altLang="en-US" b="1" dirty="0" smtClean="0"/>
              <a:t>分散データベースアーキテクチャ</a:t>
            </a:r>
            <a:endParaRPr kumimoji="1" lang="en-US" altLang="ja-JP" b="1" dirty="0" smtClean="0"/>
          </a:p>
          <a:p>
            <a:pPr marL="171450" lvl="1" indent="0">
              <a:buNone/>
            </a:pPr>
            <a:r>
              <a:rPr kumimoji="1" lang="ja-JP" altLang="en-US" sz="1200" dirty="0" smtClean="0"/>
              <a:t>各メンバーサーバの設定情報やログ情報等、すべての情報は</a:t>
            </a:r>
            <a:r>
              <a:rPr kumimoji="1" lang="en-US" altLang="ja-JP" sz="1200" dirty="0" smtClean="0"/>
              <a:t>Grid</a:t>
            </a:r>
            <a:r>
              <a:rPr kumimoji="1" lang="ja-JP" altLang="en-US" sz="1200" dirty="0" smtClean="0"/>
              <a:t> </a:t>
            </a:r>
            <a:r>
              <a:rPr kumimoji="1" lang="en-US" altLang="ja-JP" sz="1200" dirty="0" smtClean="0"/>
              <a:t>Master</a:t>
            </a:r>
            <a:r>
              <a:rPr kumimoji="1" lang="ja-JP" altLang="en-US" sz="1200" dirty="0" smtClean="0"/>
              <a:t>に同期されます。</a:t>
            </a:r>
            <a:endParaRPr kumimoji="1" lang="en-US" altLang="ja-JP" sz="1200" dirty="0" smtClean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b="1" dirty="0" smtClean="0"/>
              <a:t>DR</a:t>
            </a:r>
            <a:r>
              <a:rPr lang="ja-JP" altLang="en-US" b="1" dirty="0" smtClean="0"/>
              <a:t>対策</a:t>
            </a:r>
            <a:endParaRPr lang="en-US" altLang="ja-JP" b="1" dirty="0" smtClean="0"/>
          </a:p>
          <a:p>
            <a:pPr marL="171450" lvl="1" indent="0">
              <a:buNone/>
            </a:pPr>
            <a:r>
              <a:rPr kumimoji="1" lang="ja-JP" altLang="en-US" sz="1200" dirty="0" smtClean="0"/>
              <a:t>分散配置、統合管理が可能なため、</a:t>
            </a:r>
            <a:r>
              <a:rPr kumimoji="1" lang="en-US" altLang="ja-JP" sz="1200" dirty="0" smtClean="0"/>
              <a:t>DR</a:t>
            </a:r>
            <a:r>
              <a:rPr kumimoji="1" lang="ja-JP" altLang="en-US" sz="1200" dirty="0" smtClean="0"/>
              <a:t>対策に最適です。各拠点に</a:t>
            </a:r>
            <a:r>
              <a:rPr kumimoji="1" lang="en-US" altLang="ja-JP" sz="1200" dirty="0" smtClean="0"/>
              <a:t>Infoblox</a:t>
            </a:r>
            <a:r>
              <a:rPr kumimoji="1" lang="ja-JP" altLang="en-US" sz="1200" dirty="0" smtClean="0"/>
              <a:t>を分散配置し、１つの拠点がダウンした際、他の拠点の</a:t>
            </a:r>
            <a:r>
              <a:rPr kumimoji="1" lang="en-US" altLang="ja-JP" sz="1200" dirty="0" smtClean="0"/>
              <a:t>Infoblox</a:t>
            </a:r>
            <a:r>
              <a:rPr kumimoji="1" lang="ja-JP" altLang="en-US" sz="1200" dirty="0" smtClean="0"/>
              <a:t>がサービスを肩代わりし、</a:t>
            </a:r>
            <a:r>
              <a:rPr kumimoji="1" lang="en-US" altLang="ja-JP" sz="1200" dirty="0" smtClean="0"/>
              <a:t>DHCP/DNS</a:t>
            </a:r>
            <a:r>
              <a:rPr kumimoji="1" lang="ja-JP" altLang="en-US" sz="1200" dirty="0" smtClean="0"/>
              <a:t>サービスを継続します。</a:t>
            </a:r>
            <a:endParaRPr kumimoji="1" lang="ja-JP" altLang="en-US" sz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6873" y="2652468"/>
            <a:ext cx="938504" cy="801106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3890" y="1704363"/>
            <a:ext cx="936960" cy="797052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3890" y="2712556"/>
            <a:ext cx="936960" cy="680931"/>
          </a:xfrm>
          <a:prstGeom prst="rect">
            <a:avLst/>
          </a:prstGeom>
        </p:spPr>
      </p:pic>
      <p:sp>
        <p:nvSpPr>
          <p:cNvPr id="20" name="右矢印 19"/>
          <p:cNvSpPr/>
          <p:nvPr/>
        </p:nvSpPr>
        <p:spPr>
          <a:xfrm>
            <a:off x="6435386" y="2942985"/>
            <a:ext cx="904634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右矢印 20"/>
          <p:cNvSpPr/>
          <p:nvPr/>
        </p:nvSpPr>
        <p:spPr>
          <a:xfrm rot="20129589">
            <a:off x="6320700" y="2358030"/>
            <a:ext cx="980774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右矢印 21"/>
          <p:cNvSpPr/>
          <p:nvPr/>
        </p:nvSpPr>
        <p:spPr>
          <a:xfrm rot="1347968">
            <a:off x="6327097" y="3536451"/>
            <a:ext cx="980774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73890" y="3604628"/>
            <a:ext cx="936960" cy="816215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5363146" y="3445233"/>
            <a:ext cx="9859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rgbClr val="E39803"/>
                </a:solidFill>
              </a:rPr>
              <a:t>Grid Master</a:t>
            </a:r>
            <a:endParaRPr kumimoji="1" lang="ja-JP" altLang="en-US" sz="1050" b="1" dirty="0">
              <a:solidFill>
                <a:srgbClr val="E39803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373890" y="2501415"/>
            <a:ext cx="16855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rgbClr val="00B0F0"/>
                </a:solidFill>
              </a:rPr>
              <a:t>Grid Master</a:t>
            </a:r>
            <a:r>
              <a:rPr kumimoji="1" lang="ja-JP" altLang="en-US" sz="1050" b="1" dirty="0">
                <a:solidFill>
                  <a:srgbClr val="00B0F0"/>
                </a:solidFill>
              </a:rPr>
              <a:t> </a:t>
            </a:r>
            <a:r>
              <a:rPr kumimoji="1" lang="en-US" altLang="ja-JP" sz="1050" b="1" dirty="0" smtClean="0">
                <a:solidFill>
                  <a:srgbClr val="00B0F0"/>
                </a:solidFill>
              </a:rPr>
              <a:t>Candidate</a:t>
            </a:r>
            <a:endParaRPr kumimoji="1" lang="ja-JP" altLang="en-US" sz="1050" b="1" dirty="0">
              <a:solidFill>
                <a:srgbClr val="00B0F0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373890" y="3357768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rgbClr val="00B0F0"/>
                </a:solidFill>
              </a:rPr>
              <a:t>Grid Member</a:t>
            </a:r>
            <a:endParaRPr kumimoji="1" lang="ja-JP" altLang="en-US" sz="1050" b="1" dirty="0">
              <a:solidFill>
                <a:srgbClr val="00B0F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304914" y="4420843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rgbClr val="00B0F0"/>
                </a:solidFill>
              </a:rPr>
              <a:t>Grid Member</a:t>
            </a:r>
            <a:endParaRPr kumimoji="1" lang="ja-JP" altLang="en-US" sz="105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81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Grid</a:t>
            </a:r>
            <a:r>
              <a:rPr lang="ja-JP" altLang="en-US" dirty="0"/>
              <a:t>の</a:t>
            </a:r>
            <a:r>
              <a:rPr lang="ja-JP" altLang="en-US" dirty="0" smtClean="0"/>
              <a:t>役割</a:t>
            </a:r>
            <a:endParaRPr lang="en-US" altLang="ja-JP" dirty="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idx="1"/>
          </p:nvPr>
        </p:nvSpPr>
        <p:spPr>
          <a:xfrm>
            <a:off x="253313" y="1377957"/>
            <a:ext cx="5133560" cy="34360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kumimoji="1" lang="en-US" altLang="ja-JP" b="1" dirty="0" smtClean="0"/>
              <a:t>Grid</a:t>
            </a:r>
            <a:r>
              <a:rPr kumimoji="1" lang="ja-JP" altLang="en-US" b="1" dirty="0" smtClean="0"/>
              <a:t> </a:t>
            </a:r>
            <a:r>
              <a:rPr kumimoji="1" lang="en-US" altLang="ja-JP" b="1" dirty="0" smtClean="0"/>
              <a:t>Master</a:t>
            </a:r>
          </a:p>
          <a:p>
            <a:pPr marL="171450" lvl="1" indent="0">
              <a:buNone/>
            </a:pPr>
            <a:r>
              <a:rPr lang="en-US" altLang="ja-JP" sz="1200" dirty="0" smtClean="0"/>
              <a:t>Grid</a:t>
            </a:r>
            <a:r>
              <a:rPr lang="ja-JP" altLang="en-US" sz="1200" dirty="0" smtClean="0"/>
              <a:t>の管理サーバ。</a:t>
            </a:r>
            <a:endParaRPr lang="en-US" altLang="ja-JP" sz="1200" dirty="0" smtClean="0"/>
          </a:p>
          <a:p>
            <a:pPr marL="171450" lvl="1" indent="0">
              <a:buNone/>
            </a:pPr>
            <a:r>
              <a:rPr lang="en-US" altLang="ja-JP" sz="1200" dirty="0" smtClean="0"/>
              <a:t>Grid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Master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Candidate</a:t>
            </a:r>
            <a:r>
              <a:rPr lang="ja-JP" altLang="en-US" sz="1200" dirty="0" smtClean="0"/>
              <a:t>と共に、</a:t>
            </a:r>
            <a:r>
              <a:rPr lang="en-US" altLang="ja-JP" sz="1200" dirty="0" smtClean="0"/>
              <a:t>Grid</a:t>
            </a:r>
            <a:r>
              <a:rPr lang="ja-JP" altLang="en-US" sz="1200" dirty="0" smtClean="0"/>
              <a:t>内の全ノード</a:t>
            </a:r>
            <a:r>
              <a:rPr lang="en-US" altLang="ja-JP" sz="1200" dirty="0" smtClean="0"/>
              <a:t>(Members)</a:t>
            </a:r>
            <a:r>
              <a:rPr lang="ja-JP" altLang="en-US" sz="1200" dirty="0" smtClean="0"/>
              <a:t>の全設定・ステータスを保持します。</a:t>
            </a:r>
            <a:endParaRPr lang="en-US" altLang="ja-JP" sz="1200" dirty="0" smtClean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b="1" dirty="0"/>
              <a:t>Grid Master Candidate</a:t>
            </a:r>
            <a:endParaRPr kumimoji="1" lang="en-US" altLang="ja-JP" b="1" dirty="0" smtClean="0"/>
          </a:p>
          <a:p>
            <a:pPr marL="171450" lvl="1" indent="0">
              <a:buNone/>
            </a:pPr>
            <a:r>
              <a:rPr lang="en-US" altLang="ja-JP" sz="1200" dirty="0" smtClean="0"/>
              <a:t>Grid</a:t>
            </a:r>
            <a:r>
              <a:rPr lang="ja-JP" altLang="en-US" sz="1200" dirty="0"/>
              <a:t> </a:t>
            </a:r>
            <a:r>
              <a:rPr lang="en-US" altLang="ja-JP" sz="1200" dirty="0" smtClean="0"/>
              <a:t>Master</a:t>
            </a:r>
            <a:r>
              <a:rPr lang="ja-JP" altLang="en-US" sz="1200" dirty="0" smtClean="0"/>
              <a:t>のホットスタンバイサーバ。</a:t>
            </a:r>
            <a:endParaRPr lang="en-US" altLang="ja-JP" sz="1200" dirty="0" smtClean="0"/>
          </a:p>
          <a:p>
            <a:pPr marL="171450" lvl="1" indent="0">
              <a:buNone/>
            </a:pPr>
            <a:r>
              <a:rPr lang="ja-JP" altLang="en-US" sz="1200" dirty="0" smtClean="0"/>
              <a:t>手動で</a:t>
            </a:r>
            <a:r>
              <a:rPr lang="en-US" altLang="ja-JP" sz="1200" dirty="0" smtClean="0"/>
              <a:t>Grid Master</a:t>
            </a:r>
            <a:r>
              <a:rPr lang="ja-JP" altLang="en-US" sz="1200" dirty="0" smtClean="0"/>
              <a:t>に昇格する権限を持つバックアップ機のこと。</a:t>
            </a:r>
            <a:endParaRPr kumimoji="1" lang="en-US" altLang="ja-JP" sz="1200" dirty="0" smtClean="0"/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b="1" dirty="0" smtClean="0"/>
              <a:t>Grid</a:t>
            </a:r>
            <a:r>
              <a:rPr lang="ja-JP" altLang="en-US" b="1" dirty="0" smtClean="0"/>
              <a:t> </a:t>
            </a:r>
            <a:r>
              <a:rPr lang="en-US" altLang="ja-JP" b="1" dirty="0" smtClean="0"/>
              <a:t>Member(s)</a:t>
            </a:r>
          </a:p>
          <a:p>
            <a:pPr marL="171450" lvl="1" indent="0">
              <a:buNone/>
            </a:pPr>
            <a:r>
              <a:rPr lang="en-US" altLang="ja-JP" sz="1200" dirty="0"/>
              <a:t>Grid </a:t>
            </a:r>
            <a:r>
              <a:rPr lang="en-US" altLang="ja-JP" sz="1200" dirty="0" smtClean="0"/>
              <a:t>Master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/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Grid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Master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Candidate</a:t>
            </a:r>
            <a:r>
              <a:rPr lang="ja-JP" altLang="en-US" sz="1200" dirty="0" smtClean="0"/>
              <a:t>により管理されるノード。</a:t>
            </a:r>
            <a:r>
              <a:rPr lang="en-US" altLang="ja-JP" sz="1200" dirty="0" smtClean="0"/>
              <a:t>DHCP/DNS</a:t>
            </a:r>
            <a:r>
              <a:rPr lang="ja-JP" altLang="en-US" sz="1200" dirty="0"/>
              <a:t>等</a:t>
            </a:r>
            <a:r>
              <a:rPr lang="ja-JP" altLang="en-US" sz="1200" dirty="0" smtClean="0"/>
              <a:t>の各サービスを提供します。</a:t>
            </a:r>
            <a:endParaRPr kumimoji="1" lang="ja-JP" altLang="en-US" sz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709" y="1531797"/>
            <a:ext cx="801075" cy="683796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6873" y="2693713"/>
            <a:ext cx="798746" cy="681808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5709" y="3776583"/>
            <a:ext cx="799910" cy="58133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3780" y="3723485"/>
            <a:ext cx="799910" cy="696827"/>
          </a:xfrm>
          <a:prstGeom prst="rect">
            <a:avLst/>
          </a:prstGeom>
        </p:spPr>
      </p:pic>
      <p:grpSp>
        <p:nvGrpSpPr>
          <p:cNvPr id="19" name="グループ化 18"/>
          <p:cNvGrpSpPr/>
          <p:nvPr/>
        </p:nvGrpSpPr>
        <p:grpSpPr>
          <a:xfrm>
            <a:off x="6347394" y="2560502"/>
            <a:ext cx="875924" cy="813308"/>
            <a:chOff x="7746620" y="2451315"/>
            <a:chExt cx="875924" cy="813308"/>
          </a:xfrm>
        </p:grpSpPr>
        <p:pic>
          <p:nvPicPr>
            <p:cNvPr id="17" name="図 1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22634" y="2567796"/>
              <a:ext cx="799910" cy="696827"/>
            </a:xfrm>
            <a:prstGeom prst="rect">
              <a:avLst/>
            </a:prstGeom>
          </p:spPr>
        </p:pic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46620" y="2451315"/>
              <a:ext cx="373741" cy="405274"/>
            </a:xfrm>
            <a:prstGeom prst="rect">
              <a:avLst/>
            </a:prstGeom>
          </p:spPr>
        </p:pic>
      </p:grpSp>
      <p:grpSp>
        <p:nvGrpSpPr>
          <p:cNvPr id="21" name="グループ化 20"/>
          <p:cNvGrpSpPr/>
          <p:nvPr/>
        </p:nvGrpSpPr>
        <p:grpSpPr>
          <a:xfrm>
            <a:off x="6347394" y="1419622"/>
            <a:ext cx="876296" cy="792917"/>
            <a:chOff x="7223690" y="1270441"/>
            <a:chExt cx="876296" cy="792917"/>
          </a:xfrm>
        </p:grpSpPr>
        <p:pic>
          <p:nvPicPr>
            <p:cNvPr id="18" name="図 1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00076" y="1366531"/>
              <a:ext cx="799910" cy="696827"/>
            </a:xfrm>
            <a:prstGeom prst="rect">
              <a:avLst/>
            </a:prstGeom>
          </p:spPr>
        </p:pic>
        <p:pic>
          <p:nvPicPr>
            <p:cNvPr id="20" name="図 1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223690" y="1270441"/>
              <a:ext cx="366901" cy="3672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3231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楕円 15"/>
          <p:cNvSpPr/>
          <p:nvPr/>
        </p:nvSpPr>
        <p:spPr>
          <a:xfrm rot="21041558">
            <a:off x="2843184" y="1682547"/>
            <a:ext cx="4943563" cy="2475362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Grid</a:t>
            </a:r>
            <a:r>
              <a:rPr lang="ja-JP" altLang="en-US" dirty="0" smtClean="0"/>
              <a:t>構成イメージ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3273" y="1697696"/>
            <a:ext cx="862641" cy="736349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9717" y="1607180"/>
            <a:ext cx="863886" cy="73741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0768" y="3384237"/>
            <a:ext cx="799910" cy="581331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195" y="3761530"/>
            <a:ext cx="799910" cy="696827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501" y="1453343"/>
            <a:ext cx="1715353" cy="11725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429" y="2219382"/>
            <a:ext cx="331194" cy="812930"/>
          </a:xfrm>
          <a:prstGeom prst="rect">
            <a:avLst/>
          </a:prstGeom>
        </p:spPr>
      </p:pic>
      <p:sp>
        <p:nvSpPr>
          <p:cNvPr id="22" name="右矢印 21"/>
          <p:cNvSpPr/>
          <p:nvPr/>
        </p:nvSpPr>
        <p:spPr>
          <a:xfrm rot="20578221">
            <a:off x="2260381" y="2254327"/>
            <a:ext cx="980774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408101" y="3032312"/>
            <a:ext cx="59784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/>
              <a:t>管理者</a:t>
            </a:r>
          </a:p>
        </p:txBody>
      </p:sp>
      <p:sp>
        <p:nvSpPr>
          <p:cNvPr id="14" name="フローチャート: 磁気ディスク 13"/>
          <p:cNvSpPr/>
          <p:nvPr/>
        </p:nvSpPr>
        <p:spPr>
          <a:xfrm>
            <a:off x="4230986" y="1858894"/>
            <a:ext cx="627788" cy="221544"/>
          </a:xfrm>
          <a:prstGeom prst="flowChartMagneticDisk">
            <a:avLst/>
          </a:prstGeom>
          <a:solidFill>
            <a:srgbClr val="1DACE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ローチャート: 磁気ディスク 23"/>
          <p:cNvSpPr/>
          <p:nvPr/>
        </p:nvSpPr>
        <p:spPr>
          <a:xfrm>
            <a:off x="4230986" y="1674122"/>
            <a:ext cx="627788" cy="221544"/>
          </a:xfrm>
          <a:prstGeom prst="flowChartMagneticDisk">
            <a:avLst/>
          </a:prstGeom>
          <a:solidFill>
            <a:srgbClr val="E1554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ローチャート: 磁気ディスク 24"/>
          <p:cNvSpPr/>
          <p:nvPr/>
        </p:nvSpPr>
        <p:spPr>
          <a:xfrm>
            <a:off x="4230986" y="1494026"/>
            <a:ext cx="627788" cy="221544"/>
          </a:xfrm>
          <a:prstGeom prst="flowChartMagneticDisk">
            <a:avLst/>
          </a:prstGeom>
          <a:solidFill>
            <a:srgbClr val="F4A84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144750" y="2118669"/>
            <a:ext cx="8532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 smtClean="0"/>
              <a:t>設定データ</a:t>
            </a:r>
            <a:endParaRPr kumimoji="1" lang="ja-JP" altLang="en-US" sz="1050" b="1" dirty="0"/>
          </a:p>
        </p:txBody>
      </p:sp>
      <p:grpSp>
        <p:nvGrpSpPr>
          <p:cNvPr id="27" name="グループ化 26"/>
          <p:cNvGrpSpPr>
            <a:grpSpLocks noChangeAspect="1"/>
          </p:cNvGrpSpPr>
          <p:nvPr/>
        </p:nvGrpSpPr>
        <p:grpSpPr>
          <a:xfrm>
            <a:off x="6147436" y="1494026"/>
            <a:ext cx="627788" cy="586412"/>
            <a:chOff x="3638939" y="1403386"/>
            <a:chExt cx="437336" cy="408512"/>
          </a:xfrm>
        </p:grpSpPr>
        <p:sp>
          <p:nvSpPr>
            <p:cNvPr id="28" name="フローチャート: 磁気ディスク 27"/>
            <p:cNvSpPr/>
            <p:nvPr/>
          </p:nvSpPr>
          <p:spPr>
            <a:xfrm>
              <a:off x="3638939" y="1657564"/>
              <a:ext cx="437336" cy="154334"/>
            </a:xfrm>
            <a:prstGeom prst="flowChartMagneticDisk">
              <a:avLst/>
            </a:prstGeom>
            <a:solidFill>
              <a:srgbClr val="1DACE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フローチャート: 磁気ディスク 28"/>
            <p:cNvSpPr/>
            <p:nvPr/>
          </p:nvSpPr>
          <p:spPr>
            <a:xfrm>
              <a:off x="3638939" y="1528846"/>
              <a:ext cx="437336" cy="154334"/>
            </a:xfrm>
            <a:prstGeom prst="flowChartMagneticDisk">
              <a:avLst/>
            </a:prstGeom>
            <a:solidFill>
              <a:srgbClr val="E1554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フローチャート: 磁気ディスク 29"/>
            <p:cNvSpPr/>
            <p:nvPr/>
          </p:nvSpPr>
          <p:spPr>
            <a:xfrm>
              <a:off x="3638939" y="1403386"/>
              <a:ext cx="437336" cy="154334"/>
            </a:xfrm>
            <a:prstGeom prst="flowChartMagneticDisk">
              <a:avLst/>
            </a:prstGeom>
            <a:solidFill>
              <a:srgbClr val="F4A84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1" name="右矢印 30"/>
          <p:cNvSpPr/>
          <p:nvPr/>
        </p:nvSpPr>
        <p:spPr>
          <a:xfrm>
            <a:off x="5012718" y="1697696"/>
            <a:ext cx="980774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図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1330" y="3286228"/>
            <a:ext cx="799910" cy="696827"/>
          </a:xfrm>
          <a:prstGeom prst="rect">
            <a:avLst/>
          </a:prstGeom>
        </p:spPr>
      </p:pic>
      <p:sp>
        <p:nvSpPr>
          <p:cNvPr id="35" name="フローチャート: 磁気ディスク 34"/>
          <p:cNvSpPr/>
          <p:nvPr/>
        </p:nvSpPr>
        <p:spPr>
          <a:xfrm>
            <a:off x="3579837" y="3564130"/>
            <a:ext cx="627788" cy="221544"/>
          </a:xfrm>
          <a:prstGeom prst="flowChartMagneticDisk">
            <a:avLst/>
          </a:prstGeom>
          <a:solidFill>
            <a:srgbClr val="F4A84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ローチャート: 磁気ディスク 35"/>
          <p:cNvSpPr/>
          <p:nvPr/>
        </p:nvSpPr>
        <p:spPr>
          <a:xfrm>
            <a:off x="5514606" y="3999171"/>
            <a:ext cx="627788" cy="221544"/>
          </a:xfrm>
          <a:prstGeom prst="flowChartMagneticDisk">
            <a:avLst/>
          </a:prstGeom>
          <a:solidFill>
            <a:srgbClr val="E1554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ローチャート: 磁気ディスク 36"/>
          <p:cNvSpPr/>
          <p:nvPr/>
        </p:nvSpPr>
        <p:spPr>
          <a:xfrm>
            <a:off x="7293914" y="3523869"/>
            <a:ext cx="627788" cy="221544"/>
          </a:xfrm>
          <a:prstGeom prst="flowChartMagneticDisk">
            <a:avLst/>
          </a:prstGeom>
          <a:solidFill>
            <a:srgbClr val="1DACE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 rot="7821715">
            <a:off x="3096090" y="2805301"/>
            <a:ext cx="1325082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 rot="4688671">
            <a:off x="4254848" y="2943123"/>
            <a:ext cx="1325082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右矢印 39"/>
          <p:cNvSpPr/>
          <p:nvPr/>
        </p:nvSpPr>
        <p:spPr>
          <a:xfrm rot="1862248">
            <a:off x="4847852" y="2703122"/>
            <a:ext cx="1989394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001962" y="2401014"/>
            <a:ext cx="9859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rgbClr val="E39803"/>
                </a:solidFill>
              </a:rPr>
              <a:t>Grid Master</a:t>
            </a:r>
            <a:endParaRPr kumimoji="1" lang="ja-JP" altLang="en-US" sz="1050" b="1" dirty="0">
              <a:solidFill>
                <a:srgbClr val="E39803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960187" y="2284516"/>
            <a:ext cx="16855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rgbClr val="00B0F0"/>
                </a:solidFill>
              </a:rPr>
              <a:t>Grid Master</a:t>
            </a:r>
            <a:r>
              <a:rPr kumimoji="1" lang="ja-JP" altLang="en-US" sz="1050" b="1" dirty="0">
                <a:solidFill>
                  <a:srgbClr val="00B0F0"/>
                </a:solidFill>
              </a:rPr>
              <a:t> </a:t>
            </a:r>
            <a:r>
              <a:rPr kumimoji="1" lang="en-US" altLang="ja-JP" sz="1050" b="1" dirty="0" smtClean="0">
                <a:solidFill>
                  <a:srgbClr val="00B0F0"/>
                </a:solidFill>
              </a:rPr>
              <a:t>Candidate</a:t>
            </a:r>
            <a:endParaRPr kumimoji="1" lang="ja-JP" altLang="en-US" sz="1050" b="1" dirty="0">
              <a:solidFill>
                <a:srgbClr val="00B0F0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467567" y="3928994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Member</a:t>
            </a:r>
            <a:endParaRPr kumimoji="1" lang="ja-JP" alt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634261" y="4383628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Member</a:t>
            </a:r>
            <a:endParaRPr kumimoji="1" lang="ja-JP" alt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617851" y="3928994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Member</a:t>
            </a:r>
            <a:endParaRPr kumimoji="1" lang="ja-JP" alt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78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図 6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397" y="1291755"/>
            <a:ext cx="729430" cy="49859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メリット① バージョンアップの簡易性</a:t>
            </a:r>
            <a:endParaRPr lang="en-US" altLang="ja-JP" dirty="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idx="1"/>
          </p:nvPr>
        </p:nvSpPr>
        <p:spPr>
          <a:xfrm>
            <a:off x="253313" y="1346207"/>
            <a:ext cx="5133560" cy="254861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ja-JP" b="1" dirty="0" smtClean="0"/>
              <a:t>Grid</a:t>
            </a:r>
            <a:r>
              <a:rPr lang="ja-JP" altLang="en-US" b="1" dirty="0" smtClean="0"/>
              <a:t>構成によるソフトウェア一元管理</a:t>
            </a:r>
            <a:endParaRPr kumimoji="1" lang="en-US" altLang="ja-JP" b="1" dirty="0" smtClean="0"/>
          </a:p>
          <a:p>
            <a:pPr lvl="1"/>
            <a:r>
              <a:rPr kumimoji="1" lang="en-US" altLang="ja-JP" sz="1200" dirty="0" smtClean="0"/>
              <a:t>Web</a:t>
            </a:r>
            <a:r>
              <a:rPr kumimoji="1" lang="ja-JP" altLang="en-US" sz="1200" dirty="0" smtClean="0"/>
              <a:t> </a:t>
            </a:r>
            <a:r>
              <a:rPr kumimoji="1" lang="en-US" altLang="ja-JP" sz="1200" dirty="0" smtClean="0"/>
              <a:t>GUI</a:t>
            </a:r>
            <a:r>
              <a:rPr kumimoji="1" lang="ja-JP" altLang="en-US" sz="1200" dirty="0" smtClean="0"/>
              <a:t>上でワンアクションでのアップグレード</a:t>
            </a:r>
            <a:endParaRPr kumimoji="1" lang="en-US" altLang="ja-JP" sz="1200" dirty="0" smtClean="0"/>
          </a:p>
          <a:p>
            <a:pPr lvl="1"/>
            <a:r>
              <a:rPr lang="en-US" altLang="ja-JP" sz="1200" dirty="0" smtClean="0"/>
              <a:t>Grid</a:t>
            </a:r>
            <a:r>
              <a:rPr lang="ja-JP" altLang="en-US" sz="1200" dirty="0"/>
              <a:t> </a:t>
            </a:r>
            <a:r>
              <a:rPr lang="en-US" altLang="ja-JP" sz="1200" dirty="0" smtClean="0"/>
              <a:t>Master</a:t>
            </a:r>
            <a:r>
              <a:rPr lang="ja-JP" altLang="en-US" sz="1200" dirty="0" smtClean="0"/>
              <a:t>に対してのみアップグレードを実施</a:t>
            </a:r>
            <a:endParaRPr lang="en-US" altLang="ja-JP" sz="1200" dirty="0" smtClean="0"/>
          </a:p>
          <a:p>
            <a:pPr marL="342900" lvl="2" indent="0">
              <a:buNone/>
            </a:pPr>
            <a:r>
              <a:rPr kumimoji="1" lang="en-US" altLang="ja-JP" sz="1000" dirty="0" smtClean="0"/>
              <a:t>(</a:t>
            </a:r>
            <a:r>
              <a:rPr kumimoji="1" lang="ja-JP" altLang="en-US" sz="1000" dirty="0" smtClean="0"/>
              <a:t>全メンバーへは、自動で</a:t>
            </a:r>
            <a:r>
              <a:rPr kumimoji="1" lang="en-US" altLang="ja-JP" sz="1000" dirty="0" smtClean="0"/>
              <a:t>Grid</a:t>
            </a:r>
            <a:r>
              <a:rPr kumimoji="1" lang="ja-JP" altLang="en-US" sz="1000" dirty="0" smtClean="0"/>
              <a:t> </a:t>
            </a:r>
            <a:r>
              <a:rPr kumimoji="1" lang="en-US" altLang="ja-JP" sz="1000" dirty="0" smtClean="0"/>
              <a:t>Master</a:t>
            </a:r>
            <a:r>
              <a:rPr kumimoji="1" lang="ja-JP" altLang="en-US" sz="1000" dirty="0" smtClean="0"/>
              <a:t>からソフトウェアを配布、アップグレード命令を実行</a:t>
            </a:r>
            <a:r>
              <a:rPr kumimoji="1" lang="en-US" altLang="ja-JP" sz="1000" dirty="0" smtClean="0"/>
              <a:t>)</a:t>
            </a:r>
            <a:endParaRPr kumimoji="1" lang="en-US" altLang="ja-JP" sz="1000" dirty="0"/>
          </a:p>
          <a:p>
            <a:pPr lvl="1"/>
            <a:r>
              <a:rPr kumimoji="1" lang="ja-JP" altLang="en-US" sz="1200" dirty="0" smtClean="0"/>
              <a:t>全メンバーのバージョンアップのステータスおよび進行状況が</a:t>
            </a:r>
            <a:r>
              <a:rPr kumimoji="1" lang="en-US" altLang="ja-JP" sz="1200" dirty="0" smtClean="0"/>
              <a:t>Grid Master</a:t>
            </a:r>
            <a:r>
              <a:rPr kumimoji="1" lang="ja-JP" altLang="en-US" sz="1200" dirty="0" smtClean="0"/>
              <a:t>から逐次確認可能</a:t>
            </a:r>
            <a:endParaRPr kumimoji="1" lang="en-US" altLang="ja-JP" sz="1200" dirty="0" smtClean="0"/>
          </a:p>
          <a:p>
            <a:pPr lvl="1"/>
            <a:r>
              <a:rPr lang="ja-JP" altLang="en-US" sz="1200" dirty="0" smtClean="0"/>
              <a:t>極力通信断が発生しないよう</a:t>
            </a:r>
            <a:r>
              <a:rPr lang="en-US" altLang="ja-JP" sz="1200" dirty="0" smtClean="0"/>
              <a:t>Passive</a:t>
            </a:r>
            <a:r>
              <a:rPr lang="ja-JP" altLang="en-US" sz="1200" dirty="0" smtClean="0"/>
              <a:t>機からバージョンアップがスタート</a:t>
            </a:r>
            <a:endParaRPr kumimoji="1" lang="ja-JP" altLang="en-US" sz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下カーブ矢印 1"/>
          <p:cNvSpPr/>
          <p:nvPr/>
        </p:nvSpPr>
        <p:spPr>
          <a:xfrm rot="1020791">
            <a:off x="6199825" y="1719881"/>
            <a:ext cx="663555" cy="317241"/>
          </a:xfrm>
          <a:prstGeom prst="curvedDownArrow">
            <a:avLst>
              <a:gd name="adj1" fmla="val 25000"/>
              <a:gd name="adj2" fmla="val 63811"/>
              <a:gd name="adj3" fmla="val 38503"/>
            </a:avLst>
          </a:prstGeom>
          <a:solidFill>
            <a:schemeClr val="dk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39" name="グループ化 38"/>
          <p:cNvGrpSpPr/>
          <p:nvPr/>
        </p:nvGrpSpPr>
        <p:grpSpPr>
          <a:xfrm>
            <a:off x="6516897" y="1549540"/>
            <a:ext cx="500251" cy="307777"/>
            <a:chOff x="6516897" y="1549540"/>
            <a:chExt cx="500251" cy="307777"/>
          </a:xfrm>
        </p:grpSpPr>
        <p:grpSp>
          <p:nvGrpSpPr>
            <p:cNvPr id="8" name="グループ化 7"/>
            <p:cNvGrpSpPr>
              <a:grpSpLocks noChangeAspect="1"/>
            </p:cNvGrpSpPr>
            <p:nvPr/>
          </p:nvGrpSpPr>
          <p:grpSpPr>
            <a:xfrm>
              <a:off x="6582457" y="1565484"/>
              <a:ext cx="362652" cy="229944"/>
              <a:chOff x="3638939" y="1414067"/>
              <a:chExt cx="437336" cy="394851"/>
            </a:xfrm>
            <a:solidFill>
              <a:srgbClr val="1DACE0"/>
            </a:solidFill>
          </p:grpSpPr>
          <p:sp>
            <p:nvSpPr>
              <p:cNvPr id="11" name="フローチャート: 磁気ディスク 10"/>
              <p:cNvSpPr/>
              <p:nvPr/>
            </p:nvSpPr>
            <p:spPr>
              <a:xfrm>
                <a:off x="3638939" y="1654584"/>
                <a:ext cx="437336" cy="154334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フローチャート: 磁気ディスク 11"/>
              <p:cNvSpPr/>
              <p:nvPr/>
            </p:nvSpPr>
            <p:spPr>
              <a:xfrm>
                <a:off x="3638939" y="1528846"/>
                <a:ext cx="437336" cy="154334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" name="フローチャート: 磁気ディスク 12"/>
              <p:cNvSpPr/>
              <p:nvPr/>
            </p:nvSpPr>
            <p:spPr>
              <a:xfrm>
                <a:off x="3638939" y="1414067"/>
                <a:ext cx="437336" cy="154333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" name="テキスト ボックス 2"/>
            <p:cNvSpPr txBox="1"/>
            <p:nvPr/>
          </p:nvSpPr>
          <p:spPr>
            <a:xfrm>
              <a:off x="6516897" y="1549540"/>
              <a:ext cx="50025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400" b="1" dirty="0" smtClean="0">
                  <a:ln>
                    <a:solidFill>
                      <a:sysClr val="windowText" lastClr="000000"/>
                    </a:solidFill>
                  </a:ln>
                </a:rPr>
                <a:t>OS</a:t>
              </a:r>
              <a:endParaRPr kumimoji="1" lang="ja-JP" altLang="en-US" sz="1400" b="1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sp>
        <p:nvSpPr>
          <p:cNvPr id="14" name="右矢印 13"/>
          <p:cNvSpPr/>
          <p:nvPr/>
        </p:nvSpPr>
        <p:spPr>
          <a:xfrm rot="7779370">
            <a:off x="5567821" y="3009474"/>
            <a:ext cx="1406145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rgbClr val="1DACE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 rot="3112601">
            <a:off x="6463002" y="3022442"/>
            <a:ext cx="1422979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rgbClr val="1DACE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 rot="5400000">
            <a:off x="6024476" y="3174782"/>
            <a:ext cx="1411825" cy="229590"/>
          </a:xfrm>
          <a:prstGeom prst="rightArrow">
            <a:avLst>
              <a:gd name="adj1" fmla="val 29919"/>
              <a:gd name="adj2" fmla="val 99340"/>
            </a:avLst>
          </a:prstGeom>
          <a:solidFill>
            <a:srgbClr val="1DA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7751" y="3647075"/>
            <a:ext cx="799910" cy="696827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0434" y="4069139"/>
            <a:ext cx="799910" cy="696827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1676" y="3577240"/>
            <a:ext cx="799910" cy="696827"/>
          </a:xfrm>
          <a:prstGeom prst="rect">
            <a:avLst/>
          </a:prstGeom>
        </p:spPr>
      </p:pic>
      <p:grpSp>
        <p:nvGrpSpPr>
          <p:cNvPr id="40" name="グループ化 39"/>
          <p:cNvGrpSpPr/>
          <p:nvPr/>
        </p:nvGrpSpPr>
        <p:grpSpPr>
          <a:xfrm>
            <a:off x="5926342" y="2896834"/>
            <a:ext cx="500251" cy="307777"/>
            <a:chOff x="6516897" y="1549540"/>
            <a:chExt cx="500251" cy="307777"/>
          </a:xfrm>
        </p:grpSpPr>
        <p:grpSp>
          <p:nvGrpSpPr>
            <p:cNvPr id="41" name="グループ化 40"/>
            <p:cNvGrpSpPr>
              <a:grpSpLocks noChangeAspect="1"/>
            </p:cNvGrpSpPr>
            <p:nvPr/>
          </p:nvGrpSpPr>
          <p:grpSpPr>
            <a:xfrm>
              <a:off x="6582457" y="1565484"/>
              <a:ext cx="362652" cy="229944"/>
              <a:chOff x="3638939" y="1414067"/>
              <a:chExt cx="437336" cy="394851"/>
            </a:xfrm>
            <a:solidFill>
              <a:srgbClr val="1DACE0"/>
            </a:solidFill>
          </p:grpSpPr>
          <p:sp>
            <p:nvSpPr>
              <p:cNvPr id="43" name="フローチャート: 磁気ディスク 42"/>
              <p:cNvSpPr/>
              <p:nvPr/>
            </p:nvSpPr>
            <p:spPr>
              <a:xfrm>
                <a:off x="3638939" y="1654584"/>
                <a:ext cx="437336" cy="154334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フローチャート: 磁気ディスク 43"/>
              <p:cNvSpPr/>
              <p:nvPr/>
            </p:nvSpPr>
            <p:spPr>
              <a:xfrm>
                <a:off x="3638939" y="1528846"/>
                <a:ext cx="437336" cy="154334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5" name="フローチャート: 磁気ディスク 44"/>
              <p:cNvSpPr/>
              <p:nvPr/>
            </p:nvSpPr>
            <p:spPr>
              <a:xfrm>
                <a:off x="3638939" y="1414067"/>
                <a:ext cx="437336" cy="154333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2" name="テキスト ボックス 41"/>
            <p:cNvSpPr txBox="1"/>
            <p:nvPr/>
          </p:nvSpPr>
          <p:spPr>
            <a:xfrm>
              <a:off x="6516897" y="1549540"/>
              <a:ext cx="50025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400" b="1" dirty="0" smtClean="0">
                  <a:ln>
                    <a:solidFill>
                      <a:sysClr val="windowText" lastClr="000000"/>
                    </a:solidFill>
                  </a:ln>
                </a:rPr>
                <a:t>OS</a:t>
              </a:r>
              <a:endParaRPr kumimoji="1" lang="ja-JP" altLang="en-US" sz="1400" b="1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grpSp>
        <p:nvGrpSpPr>
          <p:cNvPr id="46" name="グループ化 45"/>
          <p:cNvGrpSpPr/>
          <p:nvPr/>
        </p:nvGrpSpPr>
        <p:grpSpPr>
          <a:xfrm>
            <a:off x="6480239" y="3050722"/>
            <a:ext cx="500251" cy="307777"/>
            <a:chOff x="6516897" y="1549540"/>
            <a:chExt cx="500251" cy="307777"/>
          </a:xfrm>
        </p:grpSpPr>
        <p:grpSp>
          <p:nvGrpSpPr>
            <p:cNvPr id="47" name="グループ化 46"/>
            <p:cNvGrpSpPr>
              <a:grpSpLocks noChangeAspect="1"/>
            </p:cNvGrpSpPr>
            <p:nvPr/>
          </p:nvGrpSpPr>
          <p:grpSpPr>
            <a:xfrm>
              <a:off x="6582457" y="1565484"/>
              <a:ext cx="362652" cy="229944"/>
              <a:chOff x="3638939" y="1414067"/>
              <a:chExt cx="437336" cy="394851"/>
            </a:xfrm>
            <a:solidFill>
              <a:srgbClr val="1DACE0"/>
            </a:solidFill>
          </p:grpSpPr>
          <p:sp>
            <p:nvSpPr>
              <p:cNvPr id="49" name="フローチャート: 磁気ディスク 48"/>
              <p:cNvSpPr/>
              <p:nvPr/>
            </p:nvSpPr>
            <p:spPr>
              <a:xfrm>
                <a:off x="3638939" y="1654584"/>
                <a:ext cx="437336" cy="154334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0" name="フローチャート: 磁気ディスク 49"/>
              <p:cNvSpPr/>
              <p:nvPr/>
            </p:nvSpPr>
            <p:spPr>
              <a:xfrm>
                <a:off x="3638939" y="1528846"/>
                <a:ext cx="437336" cy="154334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1" name="フローチャート: 磁気ディスク 50"/>
              <p:cNvSpPr/>
              <p:nvPr/>
            </p:nvSpPr>
            <p:spPr>
              <a:xfrm>
                <a:off x="3638939" y="1414067"/>
                <a:ext cx="437336" cy="154333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8" name="テキスト ボックス 47"/>
            <p:cNvSpPr txBox="1"/>
            <p:nvPr/>
          </p:nvSpPr>
          <p:spPr>
            <a:xfrm>
              <a:off x="6516897" y="1549540"/>
              <a:ext cx="50025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400" b="1" dirty="0" smtClean="0">
                  <a:ln>
                    <a:solidFill>
                      <a:sysClr val="windowText" lastClr="000000"/>
                    </a:solidFill>
                  </a:ln>
                </a:rPr>
                <a:t>OS</a:t>
              </a:r>
              <a:endParaRPr kumimoji="1" lang="ja-JP" altLang="en-US" sz="1400" b="1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6962097" y="2803827"/>
            <a:ext cx="500251" cy="307777"/>
            <a:chOff x="6516897" y="1549540"/>
            <a:chExt cx="500251" cy="307777"/>
          </a:xfrm>
        </p:grpSpPr>
        <p:grpSp>
          <p:nvGrpSpPr>
            <p:cNvPr id="53" name="グループ化 52"/>
            <p:cNvGrpSpPr>
              <a:grpSpLocks noChangeAspect="1"/>
            </p:cNvGrpSpPr>
            <p:nvPr/>
          </p:nvGrpSpPr>
          <p:grpSpPr>
            <a:xfrm>
              <a:off x="6582457" y="1565484"/>
              <a:ext cx="362652" cy="229944"/>
              <a:chOff x="3638939" y="1414067"/>
              <a:chExt cx="437336" cy="394851"/>
            </a:xfrm>
            <a:solidFill>
              <a:srgbClr val="1DACE0"/>
            </a:solidFill>
          </p:grpSpPr>
          <p:sp>
            <p:nvSpPr>
              <p:cNvPr id="55" name="フローチャート: 磁気ディスク 54"/>
              <p:cNvSpPr/>
              <p:nvPr/>
            </p:nvSpPr>
            <p:spPr>
              <a:xfrm>
                <a:off x="3638939" y="1654584"/>
                <a:ext cx="437336" cy="154334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フローチャート: 磁気ディスク 55"/>
              <p:cNvSpPr/>
              <p:nvPr/>
            </p:nvSpPr>
            <p:spPr>
              <a:xfrm>
                <a:off x="3638939" y="1528846"/>
                <a:ext cx="437336" cy="154334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7" name="フローチャート: 磁気ディスク 56"/>
              <p:cNvSpPr/>
              <p:nvPr/>
            </p:nvSpPr>
            <p:spPr>
              <a:xfrm>
                <a:off x="3638939" y="1414067"/>
                <a:ext cx="437336" cy="154333"/>
              </a:xfrm>
              <a:prstGeom prst="flowChartMagneticDisk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6516897" y="1549540"/>
              <a:ext cx="50025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400" b="1" dirty="0" smtClean="0">
                  <a:ln>
                    <a:solidFill>
                      <a:sysClr val="windowText" lastClr="000000"/>
                    </a:solidFill>
                  </a:ln>
                </a:rPr>
                <a:t>OS</a:t>
              </a:r>
              <a:endParaRPr kumimoji="1" lang="ja-JP" altLang="en-US" sz="1400" b="1" dirty="0">
                <a:ln>
                  <a:solidFill>
                    <a:sysClr val="windowText" lastClr="000000"/>
                  </a:solidFill>
                </a:ln>
              </a:endParaRPr>
            </a:p>
          </p:txBody>
        </p:sp>
      </p:grpSp>
      <p:sp>
        <p:nvSpPr>
          <p:cNvPr id="59" name="爆発 1 58"/>
          <p:cNvSpPr>
            <a:spLocks noChangeAspect="1"/>
          </p:cNvSpPr>
          <p:nvPr/>
        </p:nvSpPr>
        <p:spPr>
          <a:xfrm>
            <a:off x="4621468" y="3493456"/>
            <a:ext cx="888982" cy="432197"/>
          </a:xfrm>
          <a:prstGeom prst="irregularSeal1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spAutoFit/>
          </a:bodyPr>
          <a:lstStyle/>
          <a:p>
            <a:pPr algn="ctr"/>
            <a:r>
              <a:rPr kumimoji="1" lang="en-US" altLang="ja-JP" sz="1000" dirty="0" smtClean="0"/>
              <a:t>Update</a:t>
            </a:r>
            <a:endParaRPr kumimoji="1" lang="ja-JP" altLang="en-US" sz="1000" dirty="0"/>
          </a:p>
        </p:txBody>
      </p:sp>
      <p:sp>
        <p:nvSpPr>
          <p:cNvPr id="60" name="爆発 1 59"/>
          <p:cNvSpPr>
            <a:spLocks noChangeAspect="1"/>
          </p:cNvSpPr>
          <p:nvPr/>
        </p:nvSpPr>
        <p:spPr>
          <a:xfrm>
            <a:off x="6831276" y="4353813"/>
            <a:ext cx="888982" cy="432197"/>
          </a:xfrm>
          <a:prstGeom prst="irregularSeal1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spAutoFit/>
          </a:bodyPr>
          <a:lstStyle/>
          <a:p>
            <a:pPr algn="ctr"/>
            <a:r>
              <a:rPr kumimoji="1" lang="en-US" altLang="ja-JP" sz="1000" dirty="0" smtClean="0"/>
              <a:t>Update</a:t>
            </a:r>
            <a:endParaRPr kumimoji="1" lang="ja-JP" altLang="en-US" sz="1000" dirty="0"/>
          </a:p>
        </p:txBody>
      </p:sp>
      <p:sp>
        <p:nvSpPr>
          <p:cNvPr id="61" name="爆発 1 60"/>
          <p:cNvSpPr>
            <a:spLocks noChangeAspect="1"/>
          </p:cNvSpPr>
          <p:nvPr/>
        </p:nvSpPr>
        <p:spPr>
          <a:xfrm>
            <a:off x="7574943" y="3291027"/>
            <a:ext cx="888982" cy="432197"/>
          </a:xfrm>
          <a:prstGeom prst="irregularSeal1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spAutoFit/>
          </a:bodyPr>
          <a:lstStyle/>
          <a:p>
            <a:pPr algn="ctr"/>
            <a:r>
              <a:rPr kumimoji="1" lang="en-US" altLang="ja-JP" sz="1000" dirty="0" smtClean="0"/>
              <a:t>Update</a:t>
            </a:r>
            <a:endParaRPr kumimoji="1" lang="ja-JP" altLang="en-US" sz="1000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3474" y="1632385"/>
            <a:ext cx="191279" cy="469503"/>
          </a:xfrm>
          <a:prstGeom prst="rect">
            <a:avLst/>
          </a:prstGeom>
        </p:spPr>
      </p:pic>
      <p:sp>
        <p:nvSpPr>
          <p:cNvPr id="58" name="テキスト ボックス 57"/>
          <p:cNvSpPr txBox="1"/>
          <p:nvPr/>
        </p:nvSpPr>
        <p:spPr>
          <a:xfrm>
            <a:off x="6962097" y="2203346"/>
            <a:ext cx="9859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rgbClr val="E39803"/>
                </a:solidFill>
              </a:rPr>
              <a:t>Grid Master</a:t>
            </a:r>
            <a:endParaRPr kumimoji="1" lang="ja-JP" altLang="en-US" sz="1050" b="1" dirty="0">
              <a:solidFill>
                <a:srgbClr val="E39803"/>
              </a:solidFill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4971574" y="4249179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Member</a:t>
            </a:r>
            <a:endParaRPr kumimoji="1" lang="ja-JP" alt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6107199" y="4683844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Member</a:t>
            </a:r>
            <a:endParaRPr kumimoji="1" lang="ja-JP" alt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7689510" y="4226855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Member</a:t>
            </a:r>
            <a:endParaRPr kumimoji="1" lang="ja-JP" alt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642" y="2011294"/>
            <a:ext cx="752917" cy="64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1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楕円 29"/>
          <p:cNvSpPr/>
          <p:nvPr/>
        </p:nvSpPr>
        <p:spPr>
          <a:xfrm>
            <a:off x="3594236" y="3242625"/>
            <a:ext cx="899727" cy="745977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 smtClean="0"/>
          </a:p>
        </p:txBody>
      </p:sp>
      <p:sp>
        <p:nvSpPr>
          <p:cNvPr id="31" name="楕円 30"/>
          <p:cNvSpPr/>
          <p:nvPr/>
        </p:nvSpPr>
        <p:spPr>
          <a:xfrm>
            <a:off x="2783977" y="4142606"/>
            <a:ext cx="899727" cy="745977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 smtClean="0"/>
          </a:p>
        </p:txBody>
      </p:sp>
      <p:sp>
        <p:nvSpPr>
          <p:cNvPr id="29" name="楕円 28"/>
          <p:cNvSpPr/>
          <p:nvPr/>
        </p:nvSpPr>
        <p:spPr>
          <a:xfrm>
            <a:off x="1161748" y="3810186"/>
            <a:ext cx="899727" cy="745977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 smtClean="0"/>
          </a:p>
        </p:txBody>
      </p:sp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メリット② 障害時の迅速・容易な復旧</a:t>
            </a:r>
            <a:endParaRPr lang="en-US" altLang="ja-JP" dirty="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idx="1"/>
          </p:nvPr>
        </p:nvSpPr>
        <p:spPr>
          <a:xfrm>
            <a:off x="253312" y="1219208"/>
            <a:ext cx="6894364" cy="864629"/>
          </a:xfrm>
        </p:spPr>
        <p:txBody>
          <a:bodyPr>
            <a:normAutofit/>
          </a:bodyPr>
          <a:lstStyle/>
          <a:p>
            <a:pPr lvl="1"/>
            <a:r>
              <a:rPr lang="en-US" altLang="ja-JP" sz="1200" dirty="0" smtClean="0"/>
              <a:t>Member(s)</a:t>
            </a:r>
            <a:r>
              <a:rPr lang="ja-JP" altLang="en-US" sz="1200" dirty="0" smtClean="0"/>
              <a:t>障害時には、</a:t>
            </a:r>
            <a:r>
              <a:rPr lang="en-US" altLang="ja-JP" sz="1200" dirty="0" smtClean="0"/>
              <a:t>Master</a:t>
            </a:r>
            <a:r>
              <a:rPr lang="ja-JP" altLang="en-US" sz="1200" dirty="0" smtClean="0"/>
              <a:t> が全ての情報を保持しているので、迅速に復旧可能</a:t>
            </a:r>
            <a:endParaRPr lang="en-US" altLang="ja-JP" sz="1200" dirty="0" smtClean="0"/>
          </a:p>
          <a:p>
            <a:pPr lvl="1"/>
            <a:r>
              <a:rPr lang="ja-JP" altLang="en-US" sz="1200" dirty="0" smtClean="0"/>
              <a:t>交換機にバックアップファイルのリストアは不要</a:t>
            </a:r>
            <a:endParaRPr lang="en-US" altLang="ja-JP" sz="1200" dirty="0" smtClean="0"/>
          </a:p>
          <a:p>
            <a:pPr lvl="1"/>
            <a:r>
              <a:rPr kumimoji="1" lang="ja-JP" altLang="en-US" sz="1200" dirty="0" smtClean="0"/>
              <a:t>交換機をネットワークに接続し、</a:t>
            </a:r>
            <a:r>
              <a:rPr kumimoji="1" lang="en-US" altLang="ja-JP" sz="1200" dirty="0" smtClean="0"/>
              <a:t>Master</a:t>
            </a:r>
            <a:r>
              <a:rPr kumimoji="1" lang="ja-JP" altLang="en-US" sz="1200" dirty="0" smtClean="0"/>
              <a:t>に同期するだけで復旧可能</a:t>
            </a:r>
            <a:endParaRPr kumimoji="1" lang="en-US" altLang="ja-JP" sz="1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フローチャート: 磁気ディスク 5"/>
          <p:cNvSpPr/>
          <p:nvPr/>
        </p:nvSpPr>
        <p:spPr>
          <a:xfrm>
            <a:off x="550987" y="2250542"/>
            <a:ext cx="997894" cy="677257"/>
          </a:xfrm>
          <a:prstGeom prst="flowChartMagneticDisk">
            <a:avLst/>
          </a:prstGeom>
          <a:solidFill>
            <a:srgbClr val="F4A84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900" dirty="0" smtClean="0"/>
              <a:t>全メンバーの</a:t>
            </a:r>
            <a:endParaRPr kumimoji="1" lang="en-US" altLang="ja-JP" sz="900" dirty="0" smtClean="0"/>
          </a:p>
          <a:p>
            <a:pPr algn="ctr"/>
            <a:r>
              <a:rPr kumimoji="1" lang="ja-JP" altLang="en-US" sz="900" dirty="0" smtClean="0"/>
              <a:t>設定</a:t>
            </a:r>
            <a:r>
              <a:rPr kumimoji="1" lang="ja-JP" altLang="en-US" sz="900" dirty="0"/>
              <a:t>情報</a:t>
            </a: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612" y="3771762"/>
            <a:ext cx="799910" cy="696827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7494" y="2192162"/>
            <a:ext cx="799910" cy="696827"/>
          </a:xfrm>
          <a:prstGeom prst="rect">
            <a:avLst/>
          </a:prstGeom>
        </p:spPr>
      </p:pic>
      <p:cxnSp>
        <p:nvCxnSpPr>
          <p:cNvPr id="3" name="直線コネクタ 2"/>
          <p:cNvCxnSpPr>
            <a:endCxn id="11" idx="0"/>
          </p:cNvCxnSpPr>
          <p:nvPr/>
        </p:nvCxnSpPr>
        <p:spPr>
          <a:xfrm>
            <a:off x="1980201" y="2761861"/>
            <a:ext cx="31366" cy="100990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2212233" y="2756351"/>
            <a:ext cx="970207" cy="136382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2319799" y="2587157"/>
            <a:ext cx="1844828" cy="60063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8881" y="2172402"/>
            <a:ext cx="862641" cy="736349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2238" y="2841804"/>
            <a:ext cx="799910" cy="696827"/>
          </a:xfrm>
          <a:prstGeom prst="rect">
            <a:avLst/>
          </a:prstGeom>
        </p:spPr>
      </p:pic>
      <p:cxnSp>
        <p:nvCxnSpPr>
          <p:cNvPr id="27" name="直線矢印コネクタ 26"/>
          <p:cNvCxnSpPr>
            <a:stCxn id="12" idx="1"/>
            <a:endCxn id="5" idx="3"/>
          </p:cNvCxnSpPr>
          <p:nvPr/>
        </p:nvCxnSpPr>
        <p:spPr>
          <a:xfrm flipH="1">
            <a:off x="2411522" y="2540576"/>
            <a:ext cx="1875972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1615557" y="4399211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Member</a:t>
            </a:r>
            <a:endParaRPr kumimoji="1" lang="ja-JP" alt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603503" y="4365027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Member</a:t>
            </a:r>
            <a:endParaRPr kumimoji="1" lang="ja-JP" alt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493963" y="3444916"/>
            <a:ext cx="106317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Grid Member</a:t>
            </a:r>
            <a:endParaRPr kumimoji="1" lang="ja-JP" altLang="en-US" sz="105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087404" y="2411321"/>
            <a:ext cx="62551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>
                <a:solidFill>
                  <a:srgbClr val="00B0F0"/>
                </a:solidFill>
              </a:rPr>
              <a:t>交換機</a:t>
            </a:r>
            <a:endParaRPr kumimoji="1" lang="ja-JP" altLang="en-US" sz="1050" b="1" dirty="0">
              <a:solidFill>
                <a:srgbClr val="00B0F0"/>
              </a:solidFill>
            </a:endParaRPr>
          </a:p>
        </p:txBody>
      </p:sp>
      <p:sp>
        <p:nvSpPr>
          <p:cNvPr id="36" name="フローチャート: 磁気ディスク 35"/>
          <p:cNvSpPr/>
          <p:nvPr/>
        </p:nvSpPr>
        <p:spPr>
          <a:xfrm>
            <a:off x="1010990" y="3917463"/>
            <a:ext cx="577880" cy="551126"/>
          </a:xfrm>
          <a:prstGeom prst="flowChartMagneticDisk">
            <a:avLst/>
          </a:prstGeom>
          <a:solidFill>
            <a:srgbClr val="1DACE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900" dirty="0" smtClean="0"/>
              <a:t>DHCP</a:t>
            </a:r>
            <a:r>
              <a:rPr kumimoji="1" lang="ja-JP" altLang="en-US" sz="900" dirty="0" smtClean="0"/>
              <a:t>データ</a:t>
            </a:r>
            <a:endParaRPr kumimoji="1" lang="ja-JP" altLang="en-US" sz="900" dirty="0"/>
          </a:p>
        </p:txBody>
      </p:sp>
      <p:sp>
        <p:nvSpPr>
          <p:cNvPr id="39" name="フローチャート: 磁気ディスク 38"/>
          <p:cNvSpPr/>
          <p:nvPr/>
        </p:nvSpPr>
        <p:spPr>
          <a:xfrm>
            <a:off x="2713211" y="4515594"/>
            <a:ext cx="577880" cy="551126"/>
          </a:xfrm>
          <a:prstGeom prst="flowChartMagneticDisk">
            <a:avLst/>
          </a:prstGeom>
          <a:solidFill>
            <a:srgbClr val="1DACE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900" dirty="0" smtClean="0"/>
              <a:t>DHCP</a:t>
            </a:r>
            <a:r>
              <a:rPr kumimoji="1" lang="ja-JP" altLang="en-US" sz="900" dirty="0" smtClean="0"/>
              <a:t>データ</a:t>
            </a:r>
            <a:endParaRPr kumimoji="1" lang="ja-JP" altLang="en-US" sz="900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1339" y="3892584"/>
            <a:ext cx="799910" cy="696827"/>
          </a:xfrm>
          <a:prstGeom prst="rect">
            <a:avLst/>
          </a:prstGeom>
        </p:spPr>
      </p:pic>
      <p:sp>
        <p:nvSpPr>
          <p:cNvPr id="41" name="フローチャート: 磁気ディスク 40"/>
          <p:cNvSpPr/>
          <p:nvPr/>
        </p:nvSpPr>
        <p:spPr>
          <a:xfrm>
            <a:off x="3656761" y="3480270"/>
            <a:ext cx="577880" cy="551126"/>
          </a:xfrm>
          <a:prstGeom prst="flowChartMagneticDisk">
            <a:avLst/>
          </a:prstGeom>
          <a:solidFill>
            <a:srgbClr val="1DACE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900" dirty="0" smtClean="0"/>
              <a:t>DHCP</a:t>
            </a:r>
            <a:r>
              <a:rPr kumimoji="1" lang="ja-JP" altLang="en-US" sz="900" dirty="0" smtClean="0"/>
              <a:t>データ</a:t>
            </a:r>
            <a:endParaRPr kumimoji="1" lang="ja-JP" altLang="en-US" sz="900" dirty="0"/>
          </a:p>
        </p:txBody>
      </p:sp>
      <p:sp>
        <p:nvSpPr>
          <p:cNvPr id="42" name="爆発 1 41"/>
          <p:cNvSpPr>
            <a:spLocks/>
          </p:cNvSpPr>
          <p:nvPr/>
        </p:nvSpPr>
        <p:spPr>
          <a:xfrm>
            <a:off x="3434440" y="3179833"/>
            <a:ext cx="1059523" cy="576000"/>
          </a:xfrm>
          <a:prstGeom prst="irregularSeal1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kumimoji="1" lang="ja-JP" altLang="en-US" sz="1000" dirty="0" smtClean="0"/>
              <a:t>障害発生</a:t>
            </a:r>
            <a:endParaRPr kumimoji="1" lang="ja-JP" altLang="en-US" sz="1000" dirty="0"/>
          </a:p>
        </p:txBody>
      </p:sp>
      <p:sp>
        <p:nvSpPr>
          <p:cNvPr id="43" name="角丸四角形吹き出し 42"/>
          <p:cNvSpPr/>
          <p:nvPr/>
        </p:nvSpPr>
        <p:spPr>
          <a:xfrm>
            <a:off x="5823459" y="2192162"/>
            <a:ext cx="2279834" cy="957943"/>
          </a:xfrm>
          <a:prstGeom prst="wedgeRoundRectCallout">
            <a:avLst>
              <a:gd name="adj1" fmla="val -61506"/>
              <a:gd name="adj2" fmla="val 3111"/>
              <a:gd name="adj3" fmla="val 16667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/>
              <a:t>交換機をネットワークに接続し、</a:t>
            </a:r>
            <a:endParaRPr kumimoji="1" lang="en-US" altLang="ja-JP" sz="1000" dirty="0" smtClean="0"/>
          </a:p>
          <a:p>
            <a:pPr algn="ctr"/>
            <a:r>
              <a:rPr kumimoji="1" lang="en-US" altLang="ja-JP" sz="1000" dirty="0" smtClean="0"/>
              <a:t>Master</a:t>
            </a:r>
            <a:r>
              <a:rPr kumimoji="1" lang="ja-JP" altLang="en-US" sz="1000" dirty="0" smtClean="0"/>
              <a:t> に </a:t>
            </a:r>
            <a:r>
              <a:rPr kumimoji="1" lang="en-US" altLang="ja-JP" sz="1000" dirty="0" smtClean="0"/>
              <a:t>Join</a:t>
            </a:r>
            <a:r>
              <a:rPr kumimoji="1" lang="ja-JP" altLang="en-US" sz="1000" dirty="0" smtClean="0"/>
              <a:t> </a:t>
            </a:r>
            <a:r>
              <a:rPr kumimoji="1" lang="en-US" altLang="ja-JP" sz="1000" dirty="0" smtClean="0"/>
              <a:t>(</a:t>
            </a:r>
            <a:r>
              <a:rPr kumimoji="1" lang="ja-JP" altLang="en-US" sz="1000" dirty="0" smtClean="0"/>
              <a:t>同期</a:t>
            </a:r>
            <a:r>
              <a:rPr kumimoji="1" lang="en-US" altLang="ja-JP" sz="1000" dirty="0" smtClean="0"/>
              <a:t>)</a:t>
            </a:r>
            <a:r>
              <a:rPr kumimoji="1" lang="ja-JP" altLang="en-US" sz="1000" dirty="0" smtClean="0"/>
              <a:t> するだけで</a:t>
            </a:r>
            <a:endParaRPr kumimoji="1" lang="en-US" altLang="ja-JP" sz="1000" dirty="0" smtClean="0"/>
          </a:p>
          <a:p>
            <a:pPr algn="ctr"/>
            <a:r>
              <a:rPr kumimoji="1" lang="ja-JP" altLang="en-US" sz="1000" dirty="0"/>
              <a:t>復旧</a:t>
            </a:r>
            <a:r>
              <a:rPr kumimoji="1" lang="ja-JP" altLang="en-US" sz="1000" dirty="0" smtClean="0"/>
              <a:t>が</a:t>
            </a:r>
            <a:r>
              <a:rPr kumimoji="1" lang="ja-JP" altLang="en-US" sz="1000" dirty="0"/>
              <a:t>可能</a:t>
            </a:r>
            <a:endParaRPr kumimoji="1" lang="ja-JP" alt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80541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akino">
      <a:majorFont>
        <a:latin typeface="游ゴシック"/>
        <a:ea typeface="游ゴシック"/>
        <a:cs typeface=""/>
      </a:majorFont>
      <a:minorFont>
        <a:latin typeface="游ゴシック"/>
        <a:ea typeface="游ゴシック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>
    <a:spDef>
      <a:spPr>
        <a:solidFill>
          <a:srgbClr val="FF0000"/>
        </a:solidFill>
        <a:ln>
          <a:solidFill>
            <a:schemeClr val="bg1"/>
          </a:solidFill>
        </a:ln>
      </a:spPr>
      <a:bodyPr wrap="square" lIns="0" tIns="0" rIns="0" bIns="0" rtlCol="0" anchor="ctr">
        <a:spAutoFit/>
      </a:bodyPr>
      <a:lstStyle>
        <a:defPPr algn="ctr">
          <a:defRPr kumimoji="1" sz="1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nfobloxロゴつき.potx" id="{10897E48-ECA2-46AB-A9D1-7784C4F328D9}" vid="{5ABEB042-5CDA-43D1-B766-4015926B3133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Infobloxロゴつき</Template>
  <TotalTime>596</TotalTime>
  <Words>471</Words>
  <Application>Microsoft Office PowerPoint</Application>
  <PresentationFormat>画面に合わせる (16:9)</PresentationFormat>
  <Paragraphs>79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游ゴシック</vt:lpstr>
      <vt:lpstr>Arial</vt:lpstr>
      <vt:lpstr>Wingdings</vt:lpstr>
      <vt:lpstr>Parcel</vt:lpstr>
      <vt:lpstr>Infoblox Grid説明資料</vt:lpstr>
      <vt:lpstr>AGENDA</vt:lpstr>
      <vt:lpstr>Grid 機能概要</vt:lpstr>
      <vt:lpstr>Gridの役割</vt:lpstr>
      <vt:lpstr>Grid構成イメージ</vt:lpstr>
      <vt:lpstr>メリット① バージョンアップの簡易性</vt:lpstr>
      <vt:lpstr>メリット② 障害時の迅速・容易な復旧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Infoblox Grid説明資料</dc:title>
  <dc:creator>石崎 瑛乃</dc:creator>
  <cp:lastModifiedBy>石崎 瑛乃</cp:lastModifiedBy>
  <cp:revision>75</cp:revision>
  <dcterms:created xsi:type="dcterms:W3CDTF">2019-12-24T04:48:17Z</dcterms:created>
  <dcterms:modified xsi:type="dcterms:W3CDTF">2019-12-27T02:27:05Z</dcterms:modified>
</cp:coreProperties>
</file>